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Inconsolata" pitchFamily="1" charset="0"/>
      <p:regular r:id="rId19"/>
    </p:embeddedFont>
    <p:embeddedFont>
      <p:font typeface="Montserrat Black" panose="00000A00000000000000" pitchFamily="2" charset="0"/>
      <p:regular r:id="rId20"/>
      <p:bold r:id="rId21"/>
    </p:embeddedFont>
    <p:embeddedFont>
      <p:font typeface="Montserrat Light" panose="000004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.fulsundar.7370@gmail.com" userId="353de3c3f905cd97" providerId="LiveId" clId="{C29F17C5-ACFC-4A43-BC40-A9924C24768F}"/>
    <pc:docChg chg="modSld">
      <pc:chgData name="om.fulsundar.7370@gmail.com" userId="353de3c3f905cd97" providerId="LiveId" clId="{C29F17C5-ACFC-4A43-BC40-A9924C24768F}" dt="2026-02-08T20:25:41.136" v="14" actId="1076"/>
      <pc:docMkLst>
        <pc:docMk/>
      </pc:docMkLst>
      <pc:sldChg chg="modSp mod">
        <pc:chgData name="om.fulsundar.7370@gmail.com" userId="353de3c3f905cd97" providerId="LiveId" clId="{C29F17C5-ACFC-4A43-BC40-A9924C24768F}" dt="2026-02-08T20:25:25.386" v="11" actId="20577"/>
        <pc:sldMkLst>
          <pc:docMk/>
          <pc:sldMk cId="0" sldId="259"/>
        </pc:sldMkLst>
        <pc:spChg chg="mod">
          <ac:chgData name="om.fulsundar.7370@gmail.com" userId="353de3c3f905cd97" providerId="LiveId" clId="{C29F17C5-ACFC-4A43-BC40-A9924C24768F}" dt="2026-02-08T20:25:14.337" v="1" actId="1076"/>
          <ac:spMkLst>
            <pc:docMk/>
            <pc:sldMk cId="0" sldId="259"/>
            <ac:spMk id="15" creationId="{00000000-0000-0000-0000-000000000000}"/>
          </ac:spMkLst>
        </pc:spChg>
        <pc:spChg chg="mod">
          <ac:chgData name="om.fulsundar.7370@gmail.com" userId="353de3c3f905cd97" providerId="LiveId" clId="{C29F17C5-ACFC-4A43-BC40-A9924C24768F}" dt="2026-02-08T20:25:25.386" v="11" actId="20577"/>
          <ac:spMkLst>
            <pc:docMk/>
            <pc:sldMk cId="0" sldId="259"/>
            <ac:spMk id="18" creationId="{BC5B56BF-6988-042B-0594-D7EE289274DA}"/>
          </ac:spMkLst>
        </pc:spChg>
        <pc:spChg chg="mod">
          <ac:chgData name="om.fulsundar.7370@gmail.com" userId="353de3c3f905cd97" providerId="LiveId" clId="{C29F17C5-ACFC-4A43-BC40-A9924C24768F}" dt="2026-02-08T20:25:07.094" v="0" actId="2710"/>
          <ac:spMkLst>
            <pc:docMk/>
            <pc:sldMk cId="0" sldId="259"/>
            <ac:spMk id="20" creationId="{7B994938-97F3-ABCA-822D-F0E0B4903589}"/>
          </ac:spMkLst>
        </pc:spChg>
      </pc:sldChg>
      <pc:sldChg chg="modSp mod">
        <pc:chgData name="om.fulsundar.7370@gmail.com" userId="353de3c3f905cd97" providerId="LiveId" clId="{C29F17C5-ACFC-4A43-BC40-A9924C24768F}" dt="2026-02-08T20:25:41.136" v="14" actId="1076"/>
        <pc:sldMkLst>
          <pc:docMk/>
          <pc:sldMk cId="0" sldId="260"/>
        </pc:sldMkLst>
        <pc:spChg chg="mod">
          <ac:chgData name="om.fulsundar.7370@gmail.com" userId="353de3c3f905cd97" providerId="LiveId" clId="{C29F17C5-ACFC-4A43-BC40-A9924C24768F}" dt="2026-02-08T20:25:41.136" v="14" actId="1076"/>
          <ac:spMkLst>
            <pc:docMk/>
            <pc:sldMk cId="0" sldId="260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334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276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986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738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737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312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397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457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274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555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978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068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031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91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6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19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510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1416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017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362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274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515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4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Gatekeeper — USB Device Control &amp; Monitoring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Author: Om Fulsundar · Version 1.0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87943"/>
            <a:ext cx="1002149" cy="343614"/>
          </a:xfrm>
          <a:prstGeom prst="roundRect">
            <a:avLst>
              <a:gd name="adj" fmla="val 2661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909399" y="745688"/>
            <a:ext cx="77093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DEPLOYMENT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3790" y="1097042"/>
            <a:ext cx="737794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Installation &amp; Dependencies</a:t>
            </a:r>
            <a:endParaRPr lang="en-US" sz="3750" dirty="0"/>
          </a:p>
        </p:txBody>
      </p:sp>
      <p:sp>
        <p:nvSpPr>
          <p:cNvPr id="5" name="Text 3"/>
          <p:cNvSpPr/>
          <p:nvPr/>
        </p:nvSpPr>
        <p:spPr>
          <a:xfrm>
            <a:off x="793790" y="2282072"/>
            <a:ext cx="4553903" cy="2720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Python Version: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Requires Python 3.8 or newer.</a:t>
            </a:r>
            <a:endParaRPr lang="en-US" sz="20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Core Libraries:</a:t>
            </a:r>
            <a:endParaRPr lang="en-US" sz="2000" dirty="0"/>
          </a:p>
          <a:p>
            <a:pPr marL="685800" lvl="1" indent="-342900" algn="l">
              <a:lnSpc>
                <a:spcPts val="2200"/>
              </a:lnSpc>
              <a:buSzPct val="100000"/>
              <a:buChar char="◦"/>
            </a:pPr>
            <a:r>
              <a:rPr lang="en-US" sz="200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pyudev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For robust USB device event detection.</a:t>
            </a:r>
            <a:endParaRPr lang="en-US" sz="2000" dirty="0"/>
          </a:p>
          <a:p>
            <a:pPr marL="685800" lvl="1" indent="-342900" algn="l">
              <a:lnSpc>
                <a:spcPts val="2200"/>
              </a:lnSpc>
              <a:buSzPct val="100000"/>
              <a:buChar char="◦"/>
            </a:pPr>
            <a:r>
              <a:rPr lang="en-US" sz="200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watchdog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For efficient file system monitoring and auditing.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93790" y="5034522"/>
            <a:ext cx="4259223" cy="1882021"/>
          </a:xfrm>
          <a:prstGeom prst="roundRect">
            <a:avLst>
              <a:gd name="adj" fmla="val 486"/>
            </a:avLst>
          </a:prstGeom>
          <a:solidFill>
            <a:srgbClr val="D7D9DA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2" y="5312414"/>
            <a:ext cx="240983" cy="1927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323916" y="5246454"/>
            <a:ext cx="3632716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Please note: Gatekeeper is primarily developed and tested on Linux environments. While a future Windows backend is planned, current functionality is Linux-centric.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30929" y="2109073"/>
            <a:ext cx="29621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Installation Command: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5530929" y="2594610"/>
            <a:ext cx="8313182" cy="574358"/>
          </a:xfrm>
          <a:prstGeom prst="roundRect">
            <a:avLst>
              <a:gd name="adj" fmla="val 1592"/>
            </a:avLst>
          </a:prstGeom>
          <a:solidFill>
            <a:srgbClr val="EBDFD7"/>
          </a:solidFill>
          <a:ln/>
        </p:spPr>
      </p:sp>
      <p:sp>
        <p:nvSpPr>
          <p:cNvPr id="11" name="Shape 8"/>
          <p:cNvSpPr/>
          <p:nvPr/>
        </p:nvSpPr>
        <p:spPr>
          <a:xfrm>
            <a:off x="5521404" y="2594610"/>
            <a:ext cx="8332232" cy="574358"/>
          </a:xfrm>
          <a:prstGeom prst="roundRect">
            <a:avLst>
              <a:gd name="adj" fmla="val 5035"/>
            </a:avLst>
          </a:prstGeom>
          <a:solidFill>
            <a:srgbClr val="EBDFD7"/>
          </a:solidFill>
          <a:ln/>
        </p:spPr>
      </p:sp>
      <p:sp>
        <p:nvSpPr>
          <p:cNvPr id="12" name="Text 9"/>
          <p:cNvSpPr/>
          <p:nvPr/>
        </p:nvSpPr>
        <p:spPr>
          <a:xfrm>
            <a:off x="5714167" y="2739152"/>
            <a:ext cx="794670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pyudev watchdog </a:t>
            </a:r>
            <a:endParaRPr lang="en-US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60" y="3353276"/>
            <a:ext cx="7066121" cy="40040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5C26-A478-CFF7-A2CD-6F162C51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5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02E0-D7D3-D0F7-8E53-5A06C29D57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Inconsolata" pitchFamily="1" charset="0"/>
                <a:ea typeface="Inconsolata" pitchFamily="1" charset="0"/>
              </a:rPr>
              <a:t>Limitations:</a:t>
            </a:r>
            <a:r>
              <a:rPr lang="en-US" sz="2800" dirty="0">
                <a:latin typeface="Inconsolata" pitchFamily="1" charset="0"/>
                <a:ea typeface="Inconsolata" pitchFamily="1" charset="0"/>
              </a:rPr>
              <a:t> </a:t>
            </a:r>
          </a:p>
          <a:p>
            <a:pPr lvl="1"/>
            <a:r>
              <a:rPr lang="en-US" sz="2400" dirty="0">
                <a:latin typeface="Inconsolata" pitchFamily="1" charset="0"/>
                <a:ea typeface="Inconsolata" pitchFamily="1" charset="0"/>
              </a:rPr>
              <a:t>Linux‑centric </a:t>
            </a:r>
          </a:p>
          <a:p>
            <a:pPr lvl="1"/>
            <a:r>
              <a:rPr lang="en-US" sz="2400" dirty="0">
                <a:latin typeface="Inconsolata" pitchFamily="1" charset="0"/>
                <a:ea typeface="Inconsolata" pitchFamily="1" charset="0"/>
              </a:rPr>
              <a:t>mount polling </a:t>
            </a:r>
          </a:p>
          <a:p>
            <a:pPr lvl="1"/>
            <a:r>
              <a:rPr lang="en-US" sz="2400" dirty="0">
                <a:latin typeface="Inconsolata" pitchFamily="1" charset="0"/>
                <a:ea typeface="Inconsolata" pitchFamily="1" charset="0"/>
              </a:rPr>
              <a:t>spoofing risk </a:t>
            </a:r>
          </a:p>
          <a:p>
            <a:pPr lvl="1"/>
            <a:r>
              <a:rPr lang="en-US" sz="2400" dirty="0">
                <a:latin typeface="Inconsolata" pitchFamily="1" charset="0"/>
                <a:ea typeface="Inconsolata" pitchFamily="1" charset="0"/>
              </a:rPr>
              <a:t>no content scanning</a:t>
            </a:r>
            <a:endParaRPr lang="en-IN" sz="24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6B9F6-B42B-FACE-800F-A0FB6F55C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83990"/>
            <a:ext cx="6217920" cy="5221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Inconsolata" pitchFamily="1" charset="0"/>
                <a:ea typeface="Inconsolata" pitchFamily="1" charset="0"/>
              </a:rPr>
              <a:t>Future: </a:t>
            </a:r>
          </a:p>
          <a:p>
            <a:pPr lvl="1"/>
            <a:r>
              <a:rPr lang="en-US" sz="2400" dirty="0">
                <a:latin typeface="Inconsolata" pitchFamily="1" charset="0"/>
                <a:ea typeface="Inconsolata" pitchFamily="1" charset="0"/>
              </a:rPr>
              <a:t>config file</a:t>
            </a:r>
          </a:p>
          <a:p>
            <a:pPr lvl="1"/>
            <a:r>
              <a:rPr lang="en-US" sz="2400" dirty="0">
                <a:latin typeface="Inconsolata" pitchFamily="1" charset="0"/>
                <a:ea typeface="Inconsolata" pitchFamily="1" charset="0"/>
              </a:rPr>
              <a:t>Windows backend</a:t>
            </a:r>
          </a:p>
          <a:p>
            <a:pPr lvl="1"/>
            <a:r>
              <a:rPr lang="en-US" sz="2400" dirty="0">
                <a:latin typeface="Inconsolata" pitchFamily="1" charset="0"/>
                <a:ea typeface="Inconsolata" pitchFamily="1" charset="0"/>
              </a:rPr>
              <a:t>log rotation</a:t>
            </a:r>
          </a:p>
          <a:p>
            <a:pPr lvl="1"/>
            <a:r>
              <a:rPr lang="en-US" sz="2400" dirty="0">
                <a:latin typeface="Inconsolata" pitchFamily="1" charset="0"/>
                <a:ea typeface="Inconsolata" pitchFamily="1" charset="0"/>
              </a:rPr>
              <a:t>SIEM integration</a:t>
            </a:r>
          </a:p>
          <a:p>
            <a:pPr lvl="1"/>
            <a:r>
              <a:rPr lang="en-US" sz="2400" dirty="0">
                <a:latin typeface="Inconsolata" pitchFamily="1" charset="0"/>
                <a:ea typeface="Inconsolata" pitchFamily="1" charset="0"/>
              </a:rPr>
              <a:t>structured exports</a:t>
            </a:r>
            <a:endParaRPr lang="en-IN" sz="24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3806C86-22B5-1885-96FF-51555C8A5963}"/>
              </a:ext>
            </a:extLst>
          </p:cNvPr>
          <p:cNvSpPr/>
          <p:nvPr/>
        </p:nvSpPr>
        <p:spPr>
          <a:xfrm>
            <a:off x="1005840" y="752305"/>
            <a:ext cx="7627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Limitations &amp; Future Work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2AD19C-F766-B9F0-5DC9-0CAE4AAAD675}"/>
              </a:ext>
            </a:extLst>
          </p:cNvPr>
          <p:cNvCxnSpPr>
            <a:cxnSpLocks/>
          </p:cNvCxnSpPr>
          <p:nvPr/>
        </p:nvCxnSpPr>
        <p:spPr>
          <a:xfrm>
            <a:off x="6430297" y="2183990"/>
            <a:ext cx="0" cy="27567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57D3FD-4108-F54D-A4FF-58AFF3EA6AB0}"/>
              </a:ext>
            </a:extLst>
          </p:cNvPr>
          <p:cNvCxnSpPr>
            <a:cxnSpLocks/>
          </p:cNvCxnSpPr>
          <p:nvPr/>
        </p:nvCxnSpPr>
        <p:spPr>
          <a:xfrm>
            <a:off x="1005840" y="5338916"/>
            <a:ext cx="12179218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393E4C0-60EA-8CCE-D656-2F20814518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840" y="5456423"/>
            <a:ext cx="12174649" cy="26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0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029712F9-98E4-1BF0-0604-AD4719E81091}"/>
              </a:ext>
            </a:extLst>
          </p:cNvPr>
          <p:cNvSpPr/>
          <p:nvPr/>
        </p:nvSpPr>
        <p:spPr>
          <a:xfrm>
            <a:off x="631558" y="575256"/>
            <a:ext cx="7627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F48F7-72EB-3167-8DF8-AC1BAC1E3CDA}"/>
              </a:ext>
            </a:extLst>
          </p:cNvPr>
          <p:cNvSpPr txBox="1"/>
          <p:nvPr/>
        </p:nvSpPr>
        <p:spPr>
          <a:xfrm>
            <a:off x="631558" y="1284035"/>
            <a:ext cx="139988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Inconsolata" pitchFamily="1" charset="0"/>
                <a:ea typeface="Inconsolata" pitchFamily="1" charset="0"/>
              </a:rPr>
              <a:t>Gatekeeper is a solid proof‑of‑concept that balances simplicity with forensic usefulness. It is an effective teaching tool and a practical starting point for organizations that want to add removable‑media visibility to their security posture. With modest enhancements, it can evolve into a more resilient component of an organization’s endpoint defense strategy.</a:t>
            </a:r>
            <a:endParaRPr lang="en-IN" dirty="0">
              <a:latin typeface="Inconsolata" pitchFamily="1" charset="0"/>
              <a:ea typeface="Inconsolata" pitchFamily="1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17FC51-465E-590C-72AA-28D7FEA9995A}"/>
              </a:ext>
            </a:extLst>
          </p:cNvPr>
          <p:cNvCxnSpPr>
            <a:cxnSpLocks/>
          </p:cNvCxnSpPr>
          <p:nvPr/>
        </p:nvCxnSpPr>
        <p:spPr>
          <a:xfrm>
            <a:off x="737419" y="3229897"/>
            <a:ext cx="13229304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DAB2CD-12BF-72A3-E74C-59F9E986573A}"/>
              </a:ext>
            </a:extLst>
          </p:cNvPr>
          <p:cNvSpPr txBox="1"/>
          <p:nvPr/>
        </p:nvSpPr>
        <p:spPr>
          <a:xfrm>
            <a:off x="3775587" y="4838075"/>
            <a:ext cx="70792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Inconsolata" pitchFamily="1" charset="0"/>
                <a:ea typeface="Inconsolata" pitchFamily="1" charset="0"/>
              </a:rPr>
              <a:t>Thank You !</a:t>
            </a:r>
            <a:endParaRPr lang="en-IN" sz="8800" b="1" dirty="0">
              <a:latin typeface="Inconsolata" pitchFamily="1" charset="0"/>
              <a:ea typeface="Inconsolata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8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51986"/>
            <a:ext cx="947618" cy="397907"/>
          </a:xfrm>
          <a:prstGeom prst="roundRect">
            <a:avLst>
              <a:gd name="adj" fmla="val 2298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922972" y="716518"/>
            <a:ext cx="689253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OVERVIEW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93790" y="1131689"/>
            <a:ext cx="621482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Presentation Agenda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793790" y="2112169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93790" y="2447806"/>
            <a:ext cx="4211122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261639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Abstract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93790" y="3075742"/>
            <a:ext cx="4211122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High-level summary of Gatekeeper.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209580" y="2112169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5209580" y="2447806"/>
            <a:ext cx="4211122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1" name="Text 9"/>
          <p:cNvSpPr/>
          <p:nvPr/>
        </p:nvSpPr>
        <p:spPr>
          <a:xfrm>
            <a:off x="5209580" y="2616398"/>
            <a:ext cx="350150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Motivation &amp; Objectives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209580" y="3075742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Why Gatekeeper was developed and what it aims to achieve.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9625370" y="2112169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9625370" y="2447806"/>
            <a:ext cx="4211122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5" name="Text 13"/>
          <p:cNvSpPr/>
          <p:nvPr/>
        </p:nvSpPr>
        <p:spPr>
          <a:xfrm>
            <a:off x="9625370" y="2616398"/>
            <a:ext cx="36718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Architecture &amp; Workflow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625370" y="3075742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Overview of the system's design and operational flow.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793790" y="4114205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93790" y="4449842"/>
            <a:ext cx="4211122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9" name="Text 17"/>
          <p:cNvSpPr/>
          <p:nvPr/>
        </p:nvSpPr>
        <p:spPr>
          <a:xfrm>
            <a:off x="793790" y="4618434"/>
            <a:ext cx="35825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Implementation &amp; Demo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93790" y="5077778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Details on how it works and a live demonstration.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5209580" y="4114205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5209580" y="4449842"/>
            <a:ext cx="4211122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23" name="Text 21"/>
          <p:cNvSpPr/>
          <p:nvPr/>
        </p:nvSpPr>
        <p:spPr>
          <a:xfrm>
            <a:off x="5209580" y="461843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Testing &amp; Results</a:t>
            </a:r>
            <a:endParaRPr lang="en-US" sz="2100" dirty="0"/>
          </a:p>
        </p:txBody>
      </p:sp>
      <p:sp>
        <p:nvSpPr>
          <p:cNvPr id="24" name="Text 22"/>
          <p:cNvSpPr/>
          <p:nvPr/>
        </p:nvSpPr>
        <p:spPr>
          <a:xfrm>
            <a:off x="5209580" y="5077778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Validation of functionality and observed outcomes.</a:t>
            </a: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9625370" y="4114205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6" name="Shape 24"/>
          <p:cNvSpPr/>
          <p:nvPr/>
        </p:nvSpPr>
        <p:spPr>
          <a:xfrm>
            <a:off x="9625370" y="4449842"/>
            <a:ext cx="4211122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27" name="Text 25"/>
          <p:cNvSpPr/>
          <p:nvPr/>
        </p:nvSpPr>
        <p:spPr>
          <a:xfrm>
            <a:off x="9625370" y="4618434"/>
            <a:ext cx="387143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Limitations &amp; Future Work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9625370" y="5077778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Current constraints and planned enhancements.</a:t>
            </a: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793790" y="6116241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07</a:t>
            </a:r>
            <a:endParaRPr lang="en-US" sz="1650" dirty="0"/>
          </a:p>
        </p:txBody>
      </p:sp>
      <p:sp>
        <p:nvSpPr>
          <p:cNvPr id="30" name="Shape 28"/>
          <p:cNvSpPr/>
          <p:nvPr/>
        </p:nvSpPr>
        <p:spPr>
          <a:xfrm>
            <a:off x="793790" y="6451878"/>
            <a:ext cx="13042702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31" name="Text 29"/>
          <p:cNvSpPr/>
          <p:nvPr/>
        </p:nvSpPr>
        <p:spPr>
          <a:xfrm>
            <a:off x="793790" y="66204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93790" y="7079813"/>
            <a:ext cx="13042702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takeaways and next steps.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97706"/>
            <a:ext cx="861417" cy="397907"/>
          </a:xfrm>
          <a:prstGeom prst="roundRect">
            <a:avLst>
              <a:gd name="adj" fmla="val 2298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922972" y="762238"/>
            <a:ext cx="603052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SUMMARY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93790" y="1177409"/>
            <a:ext cx="706695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Gatekeeper: At a Glance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1116925" y="2388156"/>
            <a:ext cx="12719685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Gatekeeper is a modular, open-source framework designed for real-time USB device control and monitoring on Linux systems.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793790" y="2157889"/>
            <a:ext cx="30480" cy="1132761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844052"/>
            <a:ext cx="6419017" cy="1579959"/>
          </a:xfrm>
          <a:prstGeom prst="roundRect">
            <a:avLst>
              <a:gd name="adj" fmla="val 9260"/>
            </a:avLst>
          </a:prstGeom>
          <a:solidFill>
            <a:srgbClr val="F8ECE4"/>
          </a:solidFill>
          <a:ln/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793790" y="3813572"/>
            <a:ext cx="6419017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9" name="Shape 7"/>
          <p:cNvSpPr/>
          <p:nvPr/>
        </p:nvSpPr>
        <p:spPr>
          <a:xfrm>
            <a:off x="3680043" y="3520916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151617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3996" y="3714750"/>
            <a:ext cx="258485" cy="25848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039654" y="4382691"/>
            <a:ext cx="31026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Monitoring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9654" y="4842034"/>
            <a:ext cx="592728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Detects USB plug/unplug events instantly.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7417475" y="3844052"/>
            <a:ext cx="6419136" cy="1579959"/>
          </a:xfrm>
          <a:prstGeom prst="roundRect">
            <a:avLst>
              <a:gd name="adj" fmla="val 9260"/>
            </a:avLst>
          </a:prstGeom>
          <a:solidFill>
            <a:srgbClr val="F8ECE4"/>
          </a:solidFill>
          <a:ln/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7417475" y="3813572"/>
            <a:ext cx="6419136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15" name="Shape 12"/>
          <p:cNvSpPr/>
          <p:nvPr/>
        </p:nvSpPr>
        <p:spPr>
          <a:xfrm>
            <a:off x="10303847" y="3520916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151617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7800" y="3714750"/>
            <a:ext cx="258485" cy="25848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663339" y="4382691"/>
            <a:ext cx="287381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Policy Enforcement</a:t>
            </a:r>
            <a:endParaRPr lang="en-US" sz="2100" dirty="0"/>
          </a:p>
        </p:txBody>
      </p:sp>
      <p:sp>
        <p:nvSpPr>
          <p:cNvPr id="18" name="Text 14"/>
          <p:cNvSpPr/>
          <p:nvPr/>
        </p:nvSpPr>
        <p:spPr>
          <a:xfrm>
            <a:off x="7663339" y="4842034"/>
            <a:ext cx="592740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Manages device access via allowlists/blocklists.</a:t>
            </a:r>
            <a:endParaRPr lang="en-US" dirty="0"/>
          </a:p>
        </p:txBody>
      </p:sp>
      <p:sp>
        <p:nvSpPr>
          <p:cNvPr id="19" name="Shape 15"/>
          <p:cNvSpPr/>
          <p:nvPr/>
        </p:nvSpPr>
        <p:spPr>
          <a:xfrm>
            <a:off x="793790" y="5951815"/>
            <a:ext cx="6419017" cy="1579959"/>
          </a:xfrm>
          <a:prstGeom prst="roundRect">
            <a:avLst>
              <a:gd name="adj" fmla="val 9260"/>
            </a:avLst>
          </a:prstGeom>
          <a:solidFill>
            <a:srgbClr val="F8ECE4"/>
          </a:solidFill>
          <a:ln/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793790" y="5921335"/>
            <a:ext cx="6419017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21" name="Shape 17"/>
          <p:cNvSpPr/>
          <p:nvPr/>
        </p:nvSpPr>
        <p:spPr>
          <a:xfrm>
            <a:off x="3680043" y="5628680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151617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3996" y="5822513"/>
            <a:ext cx="258485" cy="25848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23113" y="65356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File Auditing</a:t>
            </a:r>
            <a:endParaRPr lang="en-US" sz="2100" dirty="0"/>
          </a:p>
        </p:txBody>
      </p:sp>
      <p:sp>
        <p:nvSpPr>
          <p:cNvPr id="24" name="Text 19"/>
          <p:cNvSpPr/>
          <p:nvPr/>
        </p:nvSpPr>
        <p:spPr>
          <a:xfrm>
            <a:off x="923113" y="6949797"/>
            <a:ext cx="592728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Records all file operations and computes SHA256 hashes.</a:t>
            </a:r>
            <a:endParaRPr lang="en-US" dirty="0"/>
          </a:p>
        </p:txBody>
      </p:sp>
      <p:sp>
        <p:nvSpPr>
          <p:cNvPr id="25" name="Shape 20"/>
          <p:cNvSpPr/>
          <p:nvPr/>
        </p:nvSpPr>
        <p:spPr>
          <a:xfrm>
            <a:off x="7417475" y="5951815"/>
            <a:ext cx="6419136" cy="1579959"/>
          </a:xfrm>
          <a:prstGeom prst="roundRect">
            <a:avLst>
              <a:gd name="adj" fmla="val 9260"/>
            </a:avLst>
          </a:prstGeom>
          <a:solidFill>
            <a:srgbClr val="F8ECE4"/>
          </a:solidFill>
          <a:ln/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26" name="Shape 21"/>
          <p:cNvSpPr/>
          <p:nvPr/>
        </p:nvSpPr>
        <p:spPr>
          <a:xfrm>
            <a:off x="7417475" y="5921335"/>
            <a:ext cx="6419136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27" name="Shape 22"/>
          <p:cNvSpPr/>
          <p:nvPr/>
        </p:nvSpPr>
        <p:spPr>
          <a:xfrm>
            <a:off x="10303847" y="5628680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151617"/>
          </a:solidFill>
          <a:ln/>
        </p:spPr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7800" y="5822513"/>
            <a:ext cx="258485" cy="25848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663339" y="649045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Daily Reporting</a:t>
            </a:r>
            <a:endParaRPr lang="en-US" sz="2100" dirty="0"/>
          </a:p>
        </p:txBody>
      </p:sp>
      <p:sp>
        <p:nvSpPr>
          <p:cNvPr id="30" name="Text 24"/>
          <p:cNvSpPr/>
          <p:nvPr/>
        </p:nvSpPr>
        <p:spPr>
          <a:xfrm>
            <a:off x="7663339" y="6949797"/>
            <a:ext cx="592740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Consolidates logs into comprehensive daily summaries.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8767" y="478274"/>
            <a:ext cx="591264" cy="244912"/>
          </a:xfrm>
          <a:prstGeom prst="roundRect">
            <a:avLst>
              <a:gd name="adj" fmla="val 3734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697468" y="522565"/>
            <a:ext cx="413861" cy="156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CONTEXT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608767" y="761643"/>
            <a:ext cx="5843349" cy="462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Motivation &amp; Core Objectives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624007" y="1476613"/>
            <a:ext cx="8592026" cy="8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USB devices, while ubiquitous, represent significant security vulnerabilities. They are common vectors for malware, data exfiltration, and unauthorized access.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3527" y="2917000"/>
            <a:ext cx="8592026" cy="119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Common Attack Vectors: USB drives can introduce malware or facilitate data theft.</a:t>
            </a:r>
            <a:endParaRPr lang="en-US" b="1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Lack of Visibility: Enterprises often lack clear visibility into USB device usage.</a:t>
            </a:r>
            <a:endParaRPr lang="en-US" b="1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Audit Trail Deficiency: Insufficient logging for forensic analysis post-incident.</a:t>
            </a:r>
            <a:endParaRPr lang="en-US" b="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619" y="767790"/>
            <a:ext cx="3790950" cy="505456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4007" y="5848352"/>
            <a:ext cx="2217896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Our Objectives: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08767" y="6317369"/>
            <a:ext cx="30480" cy="225862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0" name="Text 7"/>
          <p:cNvSpPr/>
          <p:nvPr/>
        </p:nvSpPr>
        <p:spPr>
          <a:xfrm>
            <a:off x="802243" y="6332609"/>
            <a:ext cx="611151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Detect &amp; Identify: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Accurately identify connected USB devices.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75327" y="6317369"/>
            <a:ext cx="30480" cy="225862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2" name="Text 9"/>
          <p:cNvSpPr/>
          <p:nvPr/>
        </p:nvSpPr>
        <p:spPr>
          <a:xfrm>
            <a:off x="7568803" y="6332609"/>
            <a:ext cx="6468070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Enforce Policy: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Implement robust allowlist/blocklist mechanisms.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93527" y="6735070"/>
            <a:ext cx="30480" cy="225862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4" name="Text 11"/>
          <p:cNvSpPr/>
          <p:nvPr/>
        </p:nvSpPr>
        <p:spPr>
          <a:xfrm>
            <a:off x="802243" y="6720752"/>
            <a:ext cx="6008923" cy="42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7405807" y="6776885"/>
            <a:ext cx="30480" cy="225862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6" name="Text 13"/>
          <p:cNvSpPr/>
          <p:nvPr/>
        </p:nvSpPr>
        <p:spPr>
          <a:xfrm>
            <a:off x="7568803" y="6720753"/>
            <a:ext cx="6422350" cy="42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B56BF-6988-042B-0594-D7EE289274DA}"/>
              </a:ext>
            </a:extLst>
          </p:cNvPr>
          <p:cNvSpPr txBox="1"/>
          <p:nvPr/>
        </p:nvSpPr>
        <p:spPr>
          <a:xfrm>
            <a:off x="639247" y="6720753"/>
            <a:ext cx="6274509" cy="48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Audit Transfers: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Log all file operations and changes for forensic readiness.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994938-97F3-ABCA-822D-F0E0B4903589}"/>
              </a:ext>
            </a:extLst>
          </p:cNvPr>
          <p:cNvSpPr txBox="1"/>
          <p:nvPr/>
        </p:nvSpPr>
        <p:spPr>
          <a:xfrm>
            <a:off x="7405807" y="6703019"/>
            <a:ext cx="7023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Generate Reports:</a:t>
            </a: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Provide actionable insights through comprehensive daily reports.</a:t>
            </a:r>
            <a:endParaRPr lang="en-US" sz="1600" dirty="0"/>
          </a:p>
          <a:p>
            <a:pPr marL="0" indent="0" algn="l"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6835" y="311825"/>
            <a:ext cx="679728" cy="176689"/>
          </a:xfrm>
          <a:prstGeom prst="roundRect">
            <a:avLst>
              <a:gd name="adj" fmla="val 5175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464820" y="345758"/>
            <a:ext cx="543758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ARCHITECTURE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233550" y="1066316"/>
            <a:ext cx="5428778" cy="879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High-Level Architecture :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Modular Design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380549" y="3480500"/>
            <a:ext cx="4490638" cy="3041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Gatekeeper adopts a modular architecture, enhancing maintainability and scalability. Each component performs a specific function, orchestrated by the central </a:t>
            </a:r>
            <a:r>
              <a:rPr lang="en-US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main.py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script. All operational logs are systematically stored for review and analysis.</a:t>
            </a:r>
            <a:endParaRPr lang="en-US" dirty="0"/>
          </a:p>
        </p:txBody>
      </p:sp>
      <p:pic>
        <p:nvPicPr>
          <p:cNvPr id="35" name="Image 0" descr="preencoded.png">
            <a:extLst>
              <a:ext uri="{FF2B5EF4-FFF2-40B4-BE49-F238E27FC236}">
                <a16:creationId xmlns:a16="http://schemas.microsoft.com/office/drawing/2014/main" id="{CD268CCD-2242-CD49-8679-CBE8F1F6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26" y="282799"/>
            <a:ext cx="9470350" cy="7517725"/>
          </a:xfrm>
          <a:prstGeom prst="rect">
            <a:avLst/>
          </a:prstGeom>
        </p:spPr>
      </p:pic>
      <p:sp>
        <p:nvSpPr>
          <p:cNvPr id="36" name="Text 3">
            <a:extLst>
              <a:ext uri="{FF2B5EF4-FFF2-40B4-BE49-F238E27FC236}">
                <a16:creationId xmlns:a16="http://schemas.microsoft.com/office/drawing/2014/main" id="{5CABCC28-74E9-F1C4-E8C5-BA7840AD1C5A}"/>
              </a:ext>
            </a:extLst>
          </p:cNvPr>
          <p:cNvSpPr/>
          <p:nvPr/>
        </p:nvSpPr>
        <p:spPr>
          <a:xfrm>
            <a:off x="9052385" y="3229630"/>
            <a:ext cx="1701893" cy="1556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Orchestrator Architecture</a:t>
            </a:r>
            <a:endParaRPr lang="en-US" sz="2450" dirty="0"/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DD27AAE4-8ADB-4301-64B4-2E992CA1C377}"/>
              </a:ext>
            </a:extLst>
          </p:cNvPr>
          <p:cNvSpPr/>
          <p:nvPr/>
        </p:nvSpPr>
        <p:spPr>
          <a:xfrm>
            <a:off x="10726604" y="1082158"/>
            <a:ext cx="2531869" cy="389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Monitor</a:t>
            </a:r>
            <a:endParaRPr lang="en-US" sz="2450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5D5152EC-6116-58BC-0EE1-0B3E4D017D19}"/>
              </a:ext>
            </a:extLst>
          </p:cNvPr>
          <p:cNvSpPr/>
          <p:nvPr/>
        </p:nvSpPr>
        <p:spPr>
          <a:xfrm>
            <a:off x="10726604" y="1582003"/>
            <a:ext cx="2531869" cy="688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Observe system activity</a:t>
            </a:r>
            <a:endParaRPr lang="en-US" sz="2400" dirty="0"/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9BC9EDFD-EBC7-7195-06F7-295FE734316E}"/>
              </a:ext>
            </a:extLst>
          </p:cNvPr>
          <p:cNvSpPr/>
          <p:nvPr/>
        </p:nvSpPr>
        <p:spPr>
          <a:xfrm>
            <a:off x="6506464" y="1082158"/>
            <a:ext cx="2531868" cy="389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Report</a:t>
            </a:r>
            <a:endParaRPr lang="en-US" sz="2450" dirty="0"/>
          </a:p>
        </p:txBody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8F9E1D69-2C2E-C75E-C056-7AB35F00CE6C}"/>
              </a:ext>
            </a:extLst>
          </p:cNvPr>
          <p:cNvSpPr/>
          <p:nvPr/>
        </p:nvSpPr>
        <p:spPr>
          <a:xfrm>
            <a:off x="6506464" y="1582003"/>
            <a:ext cx="2531868" cy="688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Summarize operational data</a:t>
            </a:r>
            <a:endParaRPr lang="en-US" sz="2400" dirty="0"/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1FA151B9-4C34-3CCF-AB31-71A7F3DA18D6}"/>
              </a:ext>
            </a:extLst>
          </p:cNvPr>
          <p:cNvSpPr/>
          <p:nvPr/>
        </p:nvSpPr>
        <p:spPr>
          <a:xfrm>
            <a:off x="6506464" y="6138544"/>
            <a:ext cx="2531868" cy="389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Alert</a:t>
            </a:r>
            <a:endParaRPr lang="en-US" sz="2450" dirty="0"/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19A369F4-F906-EA4C-77C2-1CE566D92B4C}"/>
              </a:ext>
            </a:extLst>
          </p:cNvPr>
          <p:cNvSpPr/>
          <p:nvPr/>
        </p:nvSpPr>
        <p:spPr>
          <a:xfrm>
            <a:off x="6506464" y="6638389"/>
            <a:ext cx="2531868" cy="34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Notify on incidents</a:t>
            </a:r>
            <a:endParaRPr lang="en-US" sz="2400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41FB8B5A-B1C9-94BE-96AF-A97D61C5A36D}"/>
              </a:ext>
            </a:extLst>
          </p:cNvPr>
          <p:cNvSpPr/>
          <p:nvPr/>
        </p:nvSpPr>
        <p:spPr>
          <a:xfrm>
            <a:off x="10726604" y="6021798"/>
            <a:ext cx="2531869" cy="389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Policy</a:t>
            </a:r>
            <a:endParaRPr lang="en-US" sz="2450" dirty="0"/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30904D86-B74B-508C-596D-2CBDC30AED6F}"/>
              </a:ext>
            </a:extLst>
          </p:cNvPr>
          <p:cNvSpPr/>
          <p:nvPr/>
        </p:nvSpPr>
        <p:spPr>
          <a:xfrm>
            <a:off x="10726604" y="6521643"/>
            <a:ext cx="2531869" cy="688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Enforce rules and logic</a:t>
            </a:r>
            <a:endParaRPr lang="en-US" sz="24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98D4FE3D-3B64-4B61-C761-FB7B6FCB708F}"/>
              </a:ext>
            </a:extLst>
          </p:cNvPr>
          <p:cNvSpPr/>
          <p:nvPr/>
        </p:nvSpPr>
        <p:spPr>
          <a:xfrm>
            <a:off x="11639815" y="3517387"/>
            <a:ext cx="2587214" cy="389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Identify</a:t>
            </a:r>
            <a:endParaRPr lang="en-US" sz="2450" dirty="0"/>
          </a:p>
        </p:txBody>
      </p:sp>
      <p:sp>
        <p:nvSpPr>
          <p:cNvPr id="46" name="Text 13">
            <a:extLst>
              <a:ext uri="{FF2B5EF4-FFF2-40B4-BE49-F238E27FC236}">
                <a16:creationId xmlns:a16="http://schemas.microsoft.com/office/drawing/2014/main" id="{E9B852D2-4A71-73C0-7CEA-4C9DABE8E365}"/>
              </a:ext>
            </a:extLst>
          </p:cNvPr>
          <p:cNvSpPr/>
          <p:nvPr/>
        </p:nvSpPr>
        <p:spPr>
          <a:xfrm>
            <a:off x="11639815" y="4017231"/>
            <a:ext cx="2587214" cy="688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Detect relevant events</a:t>
            </a:r>
            <a:endParaRPr lang="en-US" sz="2400" dirty="0"/>
          </a:p>
        </p:txBody>
      </p:sp>
      <p:sp>
        <p:nvSpPr>
          <p:cNvPr id="47" name="Text 14">
            <a:extLst>
              <a:ext uri="{FF2B5EF4-FFF2-40B4-BE49-F238E27FC236}">
                <a16:creationId xmlns:a16="http://schemas.microsoft.com/office/drawing/2014/main" id="{93133E03-9080-ACB3-8B5B-79B91D0E9EC8}"/>
              </a:ext>
            </a:extLst>
          </p:cNvPr>
          <p:cNvSpPr/>
          <p:nvPr/>
        </p:nvSpPr>
        <p:spPr>
          <a:xfrm>
            <a:off x="5579417" y="3531224"/>
            <a:ext cx="2587214" cy="389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Audit</a:t>
            </a:r>
            <a:endParaRPr lang="en-US" sz="2450" dirty="0"/>
          </a:p>
        </p:txBody>
      </p:sp>
      <p:sp>
        <p:nvSpPr>
          <p:cNvPr id="48" name="Text 15">
            <a:extLst>
              <a:ext uri="{FF2B5EF4-FFF2-40B4-BE49-F238E27FC236}">
                <a16:creationId xmlns:a16="http://schemas.microsoft.com/office/drawing/2014/main" id="{315C29FC-5641-A776-511B-5B2233C0A31F}"/>
              </a:ext>
            </a:extLst>
          </p:cNvPr>
          <p:cNvSpPr/>
          <p:nvPr/>
        </p:nvSpPr>
        <p:spPr>
          <a:xfrm>
            <a:off x="5579417" y="4031068"/>
            <a:ext cx="2587214" cy="688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Track actions and changes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085" y="382667"/>
            <a:ext cx="612219" cy="226933"/>
          </a:xfrm>
          <a:prstGeom prst="roundRect">
            <a:avLst>
              <a:gd name="adj" fmla="val 4029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570548" y="424339"/>
            <a:ext cx="445294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WORKFLOW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487085" y="643652"/>
            <a:ext cx="7437120" cy="434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Execution Workflow: Decision &amp; Action</a:t>
            </a:r>
            <a:endParaRPr lang="en-US" sz="2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56" y="1206460"/>
            <a:ext cx="13435489" cy="66047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171784" y="1817119"/>
            <a:ext cx="3072623" cy="38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Enforce Outcome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71784" y="2310446"/>
            <a:ext cx="6213526" cy="247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Mount or log and stop</a:t>
            </a: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8994" y="1969044"/>
            <a:ext cx="436995" cy="436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171784" y="3360259"/>
            <a:ext cx="3072623" cy="38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Policy Decision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7171784" y="3853585"/>
            <a:ext cx="6213526" cy="247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ALLOW or DENY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8994" y="3307341"/>
            <a:ext cx="436995" cy="43699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71784" y="4903398"/>
            <a:ext cx="3072623" cy="38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Identify Device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171784" y="5396725"/>
            <a:ext cx="6213526" cy="247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Determine device attributes</a:t>
            </a:r>
            <a:endParaRPr lang="en-US" sz="19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8994" y="4631983"/>
            <a:ext cx="436995" cy="43699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85440" y="6446538"/>
            <a:ext cx="3072623" cy="38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Detect USB Event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7185440" y="6939865"/>
            <a:ext cx="6213527" cy="247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Gatekeeper notices device</a:t>
            </a:r>
            <a:endParaRPr lang="en-US" sz="19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8994" y="6175123"/>
            <a:ext cx="436995" cy="43699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87085" y="7718264"/>
            <a:ext cx="13656231" cy="46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flowchart illustrates Gatekeeper's operational flow from device detection to policy enforcement and subsequent actions. Crucially, any denied device is immediately logged and halted, preventing potential security breaches.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20190"/>
            <a:ext cx="1541502" cy="426244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88175"/>
            <a:ext cx="12693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MODULE DETAILS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37159"/>
            <a:ext cx="11547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Module Deep Dive: Monitor &amp; Identify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6100"/>
            <a:ext cx="1403509" cy="14035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80786" y="30861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Monitor Module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2480786" y="3647480"/>
            <a:ext cx="4692610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Event Detection: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Utilizes </a:t>
            </a:r>
            <a:r>
              <a:rPr lang="en-US" sz="200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pyudev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for real-time plug/unplug events.</a:t>
            </a:r>
            <a:endParaRPr lang="en-US" sz="2000" dirty="0"/>
          </a:p>
          <a:p>
            <a:pPr marL="342900" indent="-342900" algn="l"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Baseline Enumeration: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Performs initial scan of all connected devices upon startup.</a:t>
            </a:r>
            <a:endParaRPr lang="en-US" sz="2000" dirty="0"/>
          </a:p>
          <a:p>
            <a:pPr marL="342900" indent="-342900" algn="l"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Continuous Observation: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Actively listens for new device connections.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086100"/>
            <a:ext cx="1403509" cy="14035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43881" y="30861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Identify Module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9143881" y="3647480"/>
            <a:ext cx="4692729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Attributes Extraction: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Extracts critical identifiers like Vendor ID, Product ID, and Serial Number.</a:t>
            </a:r>
            <a:endParaRPr lang="en-US" sz="2000" dirty="0"/>
          </a:p>
          <a:p>
            <a:pPr marL="342900" indent="-342900" algn="l"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Device Fingerprinting: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Creates a unique signature for each device based on these attributes.</a:t>
            </a:r>
            <a:endParaRPr lang="en-US" sz="2000" dirty="0"/>
          </a:p>
          <a:p>
            <a:pPr marL="342900" indent="-342900" algn="l"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Categorization: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Prepares device data for policy evaluation.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49667"/>
            <a:ext cx="1541502" cy="426244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17652"/>
            <a:ext cx="12693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MODULE DETAILS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66637"/>
            <a:ext cx="10148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Module Deep Dive: Policy &amp; Alert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5578"/>
            <a:ext cx="1403509" cy="14035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80786" y="27155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Policy Module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2480786" y="3276957"/>
            <a:ext cx="4692610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Rule-Based Decisions: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Compares device attributes against predefined allowlists and blocklists.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Dynamic Control: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Determines whether a detected device should be granted or denied access.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Extensible: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Designed to allow for future complex policy rules.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15578"/>
            <a:ext cx="1403509" cy="14035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43881" y="27155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Alert Module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9143881" y="3276957"/>
            <a:ext cx="4692729" cy="3629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Instant Notification: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Provides immediate console notifications for all policy decisions.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Persistent Logging: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Records all alerts and decisions to </a:t>
            </a:r>
            <a:r>
              <a:rPr lang="en-US" sz="200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usb_alert.log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for historical tracking.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Integration Ready: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Can be adapted for integration with broader security information and event management (SIEM) systems.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23499"/>
            <a:ext cx="1541502" cy="426244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91483"/>
            <a:ext cx="12693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MODULE DETAILS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40468"/>
            <a:ext cx="105191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Module Deep Dive: Audit &amp; Report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89409"/>
            <a:ext cx="1403509" cy="14035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80786" y="288940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Audit Module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2480786" y="3450788"/>
            <a:ext cx="4692610" cy="326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Watchdog Integration: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Actively monitors specified mount paths for file system events.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Event Recording: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Logs all file creations, modifications, and deletions.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Integrity Verification: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Computes SHA256 hashes of transferred files for forensic traceability.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889409"/>
            <a:ext cx="1403509" cy="14035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43881" y="288940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Report Module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9143881" y="3450788"/>
            <a:ext cx="4692729" cy="326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Log Aggregation: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Consolidates data from various log files into a single, digestible report.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Daily Summaries: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Generates daily reports named </a:t>
            </a:r>
            <a:r>
              <a:rPr lang="en-US" sz="200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gatekeeper_report_YYYY-MM-DD.txt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20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Actionable Insights: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Provides a clear overview of all USB activities for security review.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</TotalTime>
  <Words>874</Words>
  <Application>Microsoft Office PowerPoint</Application>
  <PresentationFormat>Custom</PresentationFormat>
  <Paragraphs>140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Consolas</vt:lpstr>
      <vt:lpstr>Montserrat Black</vt:lpstr>
      <vt:lpstr>Calibri Light</vt:lpstr>
      <vt:lpstr>Montserrat Light</vt:lpstr>
      <vt:lpstr>Arial</vt:lpstr>
      <vt:lpstr>Inconsolata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gr0ot</dc:creator>
  <cp:lastModifiedBy>om.fulsundar.7370@gmail.com</cp:lastModifiedBy>
  <cp:revision>2</cp:revision>
  <dcterms:created xsi:type="dcterms:W3CDTF">2026-02-08T08:27:27Z</dcterms:created>
  <dcterms:modified xsi:type="dcterms:W3CDTF">2026-02-08T20:25:49Z</dcterms:modified>
</cp:coreProperties>
</file>